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48066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Introduction to the 7 R's of Cloud Migration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468856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Navigating the cloud migration journey can be daunting, but the 7 R's framework provides a roadmap for a successful transition. This presentation will explore the key strategies, from rehosting to replacing, to help organizations maximize the benefits of the cloud.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637674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19" y="6384369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6360081"/>
            <a:ext cx="2754987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by Abdelilah Choukri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99596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Rehost: Lift and Shift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31971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23373" y="3238857"/>
            <a:ext cx="12906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3273504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Simplest Approach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3753922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Rehosting involves migrating applications to the cloud without making any changes to the underlying architecture.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630228" y="31971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87271" y="3238857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52342" y="3273504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Immediate Benefits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52342" y="3753922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This method can quickly provide cost savings and scalability, allowing organizations to leverage cloud infrastructure.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222462" y="319718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375934" y="3238857"/>
            <a:ext cx="193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944576" y="3273504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Potential Limitations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944576" y="4101108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Rehosting may not fully unlock the cloud's capabilities, and some optimization opportunities may be missed.</a:t>
            </a:r>
            <a:endParaRPr lang="en-US" sz="1750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51828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Replatform: Optimize without Changing Core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462457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Enhance without Rearchitecting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37900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Replatforming involves making minor changes to an application to take advantage of cloud-native features, such as managed databases or serverless functions.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462457"/>
            <a:ext cx="299454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Gradual Improvements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031813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This approach allows organizations to optimize their applications incrementally, without the need for a full-scale rearchitecture.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46245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Balanced Approach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031813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Replatforming strikes a balance between the simplicity of rehosting and the complexity of refactoring, making it a popular choice for many organizations.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25473"/>
            <a:ext cx="865191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Refactor: Rearchitect Application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55555C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555C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101864" y="2168366"/>
            <a:ext cx="12906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1752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Identify Pain Points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Analyze the existing application to pinpoint areas that can be optimized or modernized.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555C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3527" y="4026098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033004"/>
            <a:ext cx="29362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Redesign Architecture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Rearchitect the application to leverage cloud-native services and best practices, such as microservices and serverless.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555C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9955" y="5883831"/>
            <a:ext cx="193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8907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Implement Changes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Gradually implement the new architecture, ensuring a smooth transition and minimal disruption to the application's functionality.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072753"/>
            <a:ext cx="97316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Retire: Decommission Unused Assets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211467"/>
            <a:ext cx="5166122" cy="2361605"/>
          </a:xfrm>
          <a:prstGeom prst="roundRect">
            <a:avLst>
              <a:gd name="adj" fmla="val 4234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67783" y="2441258"/>
            <a:ext cx="29953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Identify Unused Assets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7783" y="2921675"/>
            <a:ext cx="470654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Thoroughly analyze the existing IT infrastructure to identify applications, servers, and other assets that are no longer in use.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211467"/>
            <a:ext cx="5166122" cy="2361605"/>
          </a:xfrm>
          <a:prstGeom prst="roundRect">
            <a:avLst>
              <a:gd name="adj" fmla="val 4234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441258"/>
            <a:ext cx="315896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Decommission Securely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2921675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Ensure that all data and sensitive information is properly handled and disposed of during the decommissioning process.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2361605"/>
          </a:xfrm>
          <a:prstGeom prst="roundRect">
            <a:avLst>
              <a:gd name="adj" fmla="val 4234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67783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Realize Cost Savings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7783" y="5505450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Retiring unused assets can lead to significant cost savings, as organizations no longer need to maintain or support these resources.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2361605"/>
          </a:xfrm>
          <a:prstGeom prst="roundRect">
            <a:avLst>
              <a:gd name="adj" fmla="val 4234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025033"/>
            <a:ext cx="306145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Optimize Infrastructure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505450"/>
            <a:ext cx="470654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By removing unnecessary assets, organizations can streamline their IT infrastructure and focus resources on more critical applications.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910518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Re-architect: Redesign Application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86904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Analyze Current State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Thoroughly evaluate the existing application, including its architecture, infrastructure, and performance.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8965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Identify Opportunities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Determine areas where the application can be modernized, optimized, or re-architected to take advantage of cloud capabilities.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32558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Redesign and Implement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Develop a new, cloud-native architecture and gradually implement the necessary changes to the application.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494830"/>
            <a:ext cx="982777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Replace: Substitute with SaaS or PaaS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633543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411141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SaaS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3891558"/>
            <a:ext cx="2388632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Substitute on-premises applications with Software-as-a-Service (SaaS) solutions, which can offer more scalable and cost-effective options.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81" y="2633543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3411141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PaaS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3891558"/>
            <a:ext cx="2388632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Replace custom-built applications with Platform-as-a-Service (PaaS) offerings, which provide pre-built infrastructure and services to accelerate development.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2633543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411141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Database Services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238744"/>
            <a:ext cx="2388632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Leverage managed database services in the cloud, which can simplify maintenance and scaling tasks.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656" y="2633543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3411141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Analytics and AI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3891558"/>
            <a:ext cx="238875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Adopt cloud-based analytics and artificial intelligence services to unlock new insights and capabilities.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8053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97681" y="569357"/>
            <a:ext cx="6379607" cy="6471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95"/>
              </a:lnSpc>
              <a:buNone/>
            </a:pPr>
            <a:r>
              <a:rPr lang="en-US" sz="407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Retain: Keep On-Premises</a:t>
            </a:r>
            <a:endParaRPr lang="en-US" sz="4076" dirty="0"/>
          </a:p>
        </p:txBody>
      </p:sp>
      <p:sp>
        <p:nvSpPr>
          <p:cNvPr id="5" name="Shape 2"/>
          <p:cNvSpPr/>
          <p:nvPr/>
        </p:nvSpPr>
        <p:spPr>
          <a:xfrm>
            <a:off x="2397681" y="1630561"/>
            <a:ext cx="9835039" cy="6038136"/>
          </a:xfrm>
          <a:prstGeom prst="roundRect">
            <a:avLst>
              <a:gd name="adj" fmla="val 154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405301" y="1638181"/>
            <a:ext cx="9819799" cy="15885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612350" y="1769983"/>
            <a:ext cx="4491990" cy="3312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09"/>
              </a:lnSpc>
              <a:buNone/>
            </a:pPr>
            <a:r>
              <a:rPr lang="en-US" sz="163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Regulatory Compliance</a:t>
            </a:r>
            <a:endParaRPr lang="en-US" sz="1630" dirty="0"/>
          </a:p>
        </p:txBody>
      </p:sp>
      <p:sp>
        <p:nvSpPr>
          <p:cNvPr id="8" name="Text 5"/>
          <p:cNvSpPr/>
          <p:nvPr/>
        </p:nvSpPr>
        <p:spPr>
          <a:xfrm>
            <a:off x="7526060" y="1769983"/>
            <a:ext cx="4491990" cy="13249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9"/>
              </a:lnSpc>
              <a:buNone/>
            </a:pPr>
            <a:r>
              <a:rPr lang="en-US" sz="163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Some industries or applications may have strict compliance requirements that necessitate keeping certain assets on-premises.</a:t>
            </a:r>
            <a:endParaRPr lang="en-US" sz="1630" dirty="0"/>
          </a:p>
        </p:txBody>
      </p:sp>
      <p:sp>
        <p:nvSpPr>
          <p:cNvPr id="9" name="Shape 6"/>
          <p:cNvSpPr/>
          <p:nvPr/>
        </p:nvSpPr>
        <p:spPr>
          <a:xfrm>
            <a:off x="2405301" y="3226713"/>
            <a:ext cx="9819799" cy="15885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612350" y="3358515"/>
            <a:ext cx="4491990" cy="3312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09"/>
              </a:lnSpc>
              <a:buNone/>
            </a:pPr>
            <a:r>
              <a:rPr lang="en-US" sz="163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Latency-sensitive Applications</a:t>
            </a:r>
            <a:endParaRPr lang="en-US" sz="1630" dirty="0"/>
          </a:p>
        </p:txBody>
      </p:sp>
      <p:sp>
        <p:nvSpPr>
          <p:cNvPr id="11" name="Text 8"/>
          <p:cNvSpPr/>
          <p:nvPr/>
        </p:nvSpPr>
        <p:spPr>
          <a:xfrm>
            <a:off x="7526060" y="3358515"/>
            <a:ext cx="4491990" cy="13249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9"/>
              </a:lnSpc>
              <a:buNone/>
            </a:pPr>
            <a:r>
              <a:rPr lang="en-US" sz="163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Applications that require ultra-low latency, such as real-time trading systems, may perform better in an on-premises environment.</a:t>
            </a:r>
            <a:endParaRPr lang="en-US" sz="1630" dirty="0"/>
          </a:p>
        </p:txBody>
      </p:sp>
      <p:sp>
        <p:nvSpPr>
          <p:cNvPr id="12" name="Shape 9"/>
          <p:cNvSpPr/>
          <p:nvPr/>
        </p:nvSpPr>
        <p:spPr>
          <a:xfrm>
            <a:off x="2405301" y="4815245"/>
            <a:ext cx="9819799" cy="12573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612350" y="4947047"/>
            <a:ext cx="4491990" cy="3312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09"/>
              </a:lnSpc>
              <a:buNone/>
            </a:pPr>
            <a:r>
              <a:rPr lang="en-US" sz="163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Legacy Systems</a:t>
            </a:r>
            <a:endParaRPr lang="en-US" sz="1630" dirty="0"/>
          </a:p>
        </p:txBody>
      </p:sp>
      <p:sp>
        <p:nvSpPr>
          <p:cNvPr id="14" name="Text 11"/>
          <p:cNvSpPr/>
          <p:nvPr/>
        </p:nvSpPr>
        <p:spPr>
          <a:xfrm>
            <a:off x="7526060" y="4947047"/>
            <a:ext cx="4491990" cy="9936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9"/>
              </a:lnSpc>
              <a:buNone/>
            </a:pPr>
            <a:r>
              <a:rPr lang="en-US" sz="163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Older, legacy applications may be difficult or costly to migrate to the cloud, making it more practical to retain them on-premises.</a:t>
            </a:r>
            <a:endParaRPr lang="en-US" sz="1630" dirty="0"/>
          </a:p>
        </p:txBody>
      </p:sp>
      <p:sp>
        <p:nvSpPr>
          <p:cNvPr id="15" name="Shape 12"/>
          <p:cNvSpPr/>
          <p:nvPr/>
        </p:nvSpPr>
        <p:spPr>
          <a:xfrm>
            <a:off x="2405301" y="6072545"/>
            <a:ext cx="9819799" cy="15885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612350" y="6204347"/>
            <a:ext cx="4491990" cy="3312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09"/>
              </a:lnSpc>
              <a:buNone/>
            </a:pPr>
            <a:r>
              <a:rPr lang="en-US" sz="163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Customized Infrastructure</a:t>
            </a:r>
            <a:endParaRPr lang="en-US" sz="1630" dirty="0"/>
          </a:p>
        </p:txBody>
      </p:sp>
      <p:sp>
        <p:nvSpPr>
          <p:cNvPr id="17" name="Text 14"/>
          <p:cNvSpPr/>
          <p:nvPr/>
        </p:nvSpPr>
        <p:spPr>
          <a:xfrm>
            <a:off x="7526060" y="6204347"/>
            <a:ext cx="4491990" cy="13249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9"/>
              </a:lnSpc>
              <a:buNone/>
            </a:pPr>
            <a:r>
              <a:rPr lang="en-US" sz="163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Organizations with highly specialized or customized IT infrastructure may find it challenging to replicate the same level of control and performance in the cloud.</a:t>
            </a:r>
            <a:endParaRPr lang="en-US" sz="163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2024-05-23T04:33:31Z</dcterms:created>
  <dcterms:modified xsi:type="dcterms:W3CDTF">2024-05-23T04:33:31Z</dcterms:modified>
</cp:coreProperties>
</file>